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95" r:id="rId2"/>
    <p:sldId id="322" r:id="rId3"/>
    <p:sldId id="315" r:id="rId4"/>
    <p:sldId id="304" r:id="rId5"/>
    <p:sldId id="326" r:id="rId6"/>
    <p:sldId id="331" r:id="rId7"/>
    <p:sldId id="323" r:id="rId8"/>
    <p:sldId id="337" r:id="rId9"/>
    <p:sldId id="336" r:id="rId10"/>
    <p:sldId id="335" r:id="rId11"/>
    <p:sldId id="327" r:id="rId12"/>
    <p:sldId id="338" r:id="rId13"/>
    <p:sldId id="339" r:id="rId14"/>
    <p:sldId id="340" r:id="rId15"/>
    <p:sldId id="302" r:id="rId16"/>
    <p:sldId id="319" r:id="rId17"/>
    <p:sldId id="306" r:id="rId18"/>
    <p:sldId id="312" r:id="rId19"/>
    <p:sldId id="307" r:id="rId20"/>
    <p:sldId id="317" r:id="rId21"/>
    <p:sldId id="300" r:id="rId22"/>
    <p:sldId id="297" r:id="rId23"/>
    <p:sldId id="299" r:id="rId24"/>
    <p:sldId id="332" r:id="rId25"/>
    <p:sldId id="334" r:id="rId26"/>
    <p:sldId id="320" r:id="rId27"/>
    <p:sldId id="32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36" autoAdjust="0"/>
    <p:restoredTop sz="94643" autoAdjust="0"/>
  </p:normalViewPr>
  <p:slideViewPr>
    <p:cSldViewPr>
      <p:cViewPr>
        <p:scale>
          <a:sx n="100" d="100"/>
          <a:sy n="100" d="100"/>
        </p:scale>
        <p:origin x="-30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A02D-8024-415E-A68A-315A20028287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65C4-0FF5-411F-BE34-C1FA78D2B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1F7-E8DB-4D4E-9059-95067D6D0617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C01A0-ED4F-4080-864A-F271421DD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29CAD-BB17-47DB-AE75-C6D0DD1FA1CC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AB86C-946B-43BB-ABD5-DDF998A9F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31BC-A571-4685-A516-92C7DFEE7217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DE8DE-9A5F-446F-B704-29C376EA6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14DC-0C0B-4847-9BDF-5B7AACEC1E55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DA297-CE7F-4E79-89D0-724884220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FA6BD-424C-4232-8495-AC35D0505AEB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1C8C-E148-4FD2-B536-D8ECBEFC7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5EF0-A1BF-4B18-A11D-73E03BBDE9F6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5A26-B03B-4712-9AF0-E65CD41DE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31BE-CB23-4907-8269-813C487EE81E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B6D4-A056-45D5-9019-80C44EDA1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485E-AA13-4D6D-88D0-E4EB3694F2BA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6B61B-F08B-4186-B642-C18072572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42CE-A35B-4615-A58F-35BC2AC2D27E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33640-8FE0-4240-986B-34ED2EBC6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A7357-1ECD-4643-B4F8-6E8A295D37FE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D0250-1A5C-4D02-B2C9-43993C03A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D206-2612-47AB-A114-B9DD3852DF38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21B8-F8FD-4DAB-8D33-48D0055C6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78DB3-9FE9-470A-AD80-2C39C78CE69B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01E52-DD24-4A9C-8938-2C7778DF6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ABE6D-A10D-4761-A4D3-386CFCC8A4CA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8EB7-45CC-4090-A04A-DE93D73A1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6D30-1A8B-4D2D-B731-FA8B42F7424D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11A8-9B00-4482-B64F-C1360A6F1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C47D-6E13-44B8-81E3-CBE740BA5769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7A22-43EC-4274-B725-7BE2FB47E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E17B8-D83B-4D94-B23C-671CC111DAB7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CE052-6392-4586-BAC3-613333954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C5F11F-BCA9-4DA0-99AD-E209F6DA8A38}" type="datetimeFigureOut">
              <a:rPr lang="ru-RU"/>
              <a:pPr>
                <a:defRPr/>
              </a:pPr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171DD8-83B6-43AF-8959-117F4CA36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24" r:id="rId12"/>
    <p:sldLayoutId id="2147483723" r:id="rId13"/>
    <p:sldLayoutId id="2147483722" r:id="rId14"/>
    <p:sldLayoutId id="2147483721" r:id="rId15"/>
    <p:sldLayoutId id="2147483720" r:id="rId16"/>
    <p:sldLayoutId id="214748371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ctrTitle"/>
          </p:nvPr>
        </p:nvSpPr>
        <p:spPr bwMode="auto">
          <a:xfrm>
            <a:off x="685800" y="3071810"/>
            <a:ext cx="7772400" cy="114300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</a:rPr>
              <a:t>БЛАГОТВОРИТЕЛЬНЫЙ ФОНД «ВЫМПЕЛ»</a:t>
            </a:r>
          </a:p>
        </p:txBody>
      </p:sp>
      <p:sp>
        <p:nvSpPr>
          <p:cNvPr id="19458" name="Rectangle 5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6400800" cy="995354"/>
          </a:xfrm>
        </p:spPr>
        <p:txBody>
          <a:bodyPr/>
          <a:lstStyle/>
          <a:p>
            <a:pPr marL="136525"/>
            <a:r>
              <a:rPr lang="ru-RU" b="1" dirty="0" smtClean="0">
                <a:solidFill>
                  <a:schemeClr val="accent1"/>
                </a:solidFill>
              </a:rPr>
              <a:t>Отчёт о деятельности за 2013 год</a:t>
            </a:r>
          </a:p>
        </p:txBody>
      </p:sp>
      <p:pic>
        <p:nvPicPr>
          <p:cNvPr id="1026" name="Picture 2" descr="F:\круг-благ фон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2852"/>
            <a:ext cx="235743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МБМ» </a:t>
            </a:r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just"/>
            <a:r>
              <a:rPr lang="en-US" sz="1600" dirty="0" smtClean="0"/>
              <a:t>16 </a:t>
            </a:r>
            <a:r>
              <a:rPr lang="ru-RU" sz="1600" dirty="0" smtClean="0"/>
              <a:t>ноября состоялся турнир Дмитровского района по волейболу городов Московской области среди команд юношей в г. Дмитрове на кубок "Боевого Братства" в честь памяти генерал-майора таможенной службы </a:t>
            </a:r>
            <a:r>
              <a:rPr lang="ru-RU" sz="1600" dirty="0" err="1" smtClean="0"/>
              <a:t>Е.Н.Чухарева</a:t>
            </a:r>
            <a:r>
              <a:rPr lang="ru-RU" sz="1600" dirty="0" smtClean="0"/>
              <a:t> - основателя Кинологической службы ФТС России.</a:t>
            </a:r>
          </a:p>
          <a:p>
            <a:pPr algn="just"/>
            <a:r>
              <a:rPr lang="en-US" sz="1600" dirty="0" smtClean="0"/>
              <a:t>29 </a:t>
            </a:r>
            <a:r>
              <a:rPr lang="ru-RU" sz="1600" dirty="0" smtClean="0"/>
              <a:t>декабря в городе Железнодорожный прошел Новогодний турнир по волейболу среди команд девушек, в котором также приняли участие спортсменки Волейбольного клуба МБМ.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00610" y="1071547"/>
            <a:ext cx="17592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28" y="1214422"/>
            <a:ext cx="3079448" cy="22780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115328" cy="4951427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В 2013 году спортсмены СК имени М.Серегина приняли участие в большом количестве выездных соревнований, на которых успешно выступили и заняли призовые места: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Кубок Огарева (8 января, г.Ковров)</a:t>
            </a:r>
          </a:p>
          <a:p>
            <a:pPr>
              <a:buNone/>
            </a:pPr>
            <a:r>
              <a:rPr lang="ru-RU" sz="1600" dirty="0" smtClean="0"/>
              <a:t>Первенство России по лыжным гонкам (февраль)</a:t>
            </a:r>
          </a:p>
          <a:p>
            <a:pPr>
              <a:buNone/>
            </a:pPr>
            <a:r>
              <a:rPr lang="ru-RU" sz="1600" dirty="0" smtClean="0"/>
              <a:t>Гонка памяти имени И.К Кузьмина (3 февраля)</a:t>
            </a:r>
          </a:p>
          <a:p>
            <a:pPr>
              <a:buNone/>
            </a:pPr>
            <a:r>
              <a:rPr lang="ru-RU" sz="1600" dirty="0" smtClean="0"/>
              <a:t>Первенство Владимирской области по лыжным гонкам среди школ (7 февраля)</a:t>
            </a:r>
          </a:p>
          <a:p>
            <a:pPr>
              <a:buNone/>
            </a:pPr>
            <a:r>
              <a:rPr lang="ru-RU" sz="1600" dirty="0" smtClean="0"/>
              <a:t>Марафон памяти имени </a:t>
            </a:r>
            <a:r>
              <a:rPr lang="ru-RU" sz="1600" dirty="0" err="1" smtClean="0"/>
              <a:t>А.А.Прокуророва</a:t>
            </a:r>
            <a:r>
              <a:rPr lang="ru-RU" sz="1600" dirty="0" smtClean="0"/>
              <a:t> (10 марта, г.Владимир)</a:t>
            </a:r>
          </a:p>
          <a:p>
            <a:pPr>
              <a:buNone/>
            </a:pPr>
            <a:r>
              <a:rPr lang="ru-RU" sz="1600" dirty="0" smtClean="0"/>
              <a:t>Соревнования «Военизированный слет Динамо» (15 мая, г.Владимир)</a:t>
            </a:r>
          </a:p>
          <a:p>
            <a:pPr>
              <a:buNone/>
            </a:pPr>
            <a:r>
              <a:rPr lang="ru-RU" sz="1600" dirty="0" smtClean="0"/>
              <a:t>Биатлон на лыжероллерах (29 июня, г.Владимир)</a:t>
            </a:r>
          </a:p>
          <a:p>
            <a:pPr>
              <a:buNone/>
            </a:pPr>
            <a:r>
              <a:rPr lang="ru-RU" sz="1600" dirty="0" smtClean="0"/>
              <a:t>Первенство по лыжероллерам (8 сентября, г.Ногинск)</a:t>
            </a:r>
          </a:p>
          <a:p>
            <a:pPr>
              <a:buNone/>
            </a:pPr>
            <a:r>
              <a:rPr lang="ru-RU" sz="1600" dirty="0" smtClean="0"/>
              <a:t>Первенство Владимирской области по биатлону на лыжероллерах (14 сентября, г.Владимир)</a:t>
            </a:r>
          </a:p>
          <a:p>
            <a:pPr>
              <a:buNone/>
            </a:pPr>
            <a:r>
              <a:rPr lang="ru-RU" sz="1600" dirty="0" smtClean="0"/>
              <a:t>Первенство Владимирской области по кроссу (28 сентября, г.Владимир)</a:t>
            </a:r>
          </a:p>
          <a:p>
            <a:pPr>
              <a:buNone/>
            </a:pPr>
            <a:r>
              <a:rPr lang="ru-RU" sz="1600" dirty="0" smtClean="0"/>
              <a:t>Гонка сильнейших лыжников Владимирской области (21-22 декабря, г.Владимир)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29066"/>
            <a:ext cx="8229600" cy="2379659"/>
          </a:xfrm>
        </p:spPr>
        <p:txBody>
          <a:bodyPr/>
          <a:lstStyle/>
          <a:p>
            <a:pPr>
              <a:buNone/>
            </a:pPr>
            <a:endParaRPr lang="ru-RU" sz="1600" dirty="0" smtClean="0"/>
          </a:p>
          <a:p>
            <a:pPr algn="just"/>
            <a:r>
              <a:rPr lang="ru-RU" sz="1600" dirty="0" smtClean="0"/>
              <a:t>С 4 по 20 августа 2013 года при поддержке Благотворительного фонда «ВЫМПЕЛ» Спортивный клуб им. М. Серегина провел учебно-тренировочные сборы в  эстонском городе  Отепя.  Основной целью сборов было совершенствование специальной лыжной выносливости. </a:t>
            </a:r>
          </a:p>
          <a:p>
            <a:pPr algn="just"/>
            <a:r>
              <a:rPr lang="ru-RU" sz="1600" dirty="0" smtClean="0"/>
              <a:t>С 4 по 21 ноября спортсмены спортивного клуба им.М.Серегина приняли участие учебно-тренировочных сборах, которые прошли в лыжном центре «Малиновка» Архангельской области. Цель сборов – подготовка к новому зимнему сезону.</a:t>
            </a:r>
          </a:p>
          <a:p>
            <a:pPr algn="just"/>
            <a:endParaRPr lang="ru-RU" dirty="0"/>
          </a:p>
        </p:txBody>
      </p:sp>
      <p:pic>
        <p:nvPicPr>
          <p:cNvPr id="8" name="Содержимое 7" descr="20131118_16153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14422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14422"/>
            <a:ext cx="3478067" cy="252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857232"/>
            <a:ext cx="4929222" cy="5857916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На своей базе в </a:t>
            </a:r>
            <a:r>
              <a:rPr lang="ru-RU" sz="1600" dirty="0" err="1" smtClean="0"/>
              <a:t>г.Киржач</a:t>
            </a:r>
            <a:r>
              <a:rPr lang="ru-RU" sz="1600" dirty="0" smtClean="0"/>
              <a:t> СК имени М.Серегина также провел целый ряд спортивных мероприятий:</a:t>
            </a:r>
          </a:p>
          <a:p>
            <a:pPr>
              <a:buNone/>
            </a:pPr>
            <a:r>
              <a:rPr lang="ru-RU" sz="1600" dirty="0" smtClean="0"/>
              <a:t>Гонка преследований (5-6 января)</a:t>
            </a:r>
          </a:p>
          <a:p>
            <a:pPr>
              <a:buNone/>
            </a:pPr>
            <a:r>
              <a:rPr lang="ru-RU" sz="1600" dirty="0" smtClean="0"/>
              <a:t>Крещенская гонка (19 января)</a:t>
            </a:r>
          </a:p>
          <a:p>
            <a:pPr>
              <a:buNone/>
            </a:pPr>
            <a:r>
              <a:rPr lang="ru-RU" sz="1600" dirty="0" smtClean="0"/>
              <a:t>Студенческая гонка. </a:t>
            </a:r>
            <a:r>
              <a:rPr lang="ru-RU" sz="1600" dirty="0" err="1" smtClean="0"/>
              <a:t>Скиатлон</a:t>
            </a:r>
            <a:r>
              <a:rPr lang="ru-RU" sz="1600" dirty="0" smtClean="0"/>
              <a:t> (27 января)</a:t>
            </a:r>
          </a:p>
          <a:p>
            <a:pPr>
              <a:buNone/>
            </a:pPr>
            <a:r>
              <a:rPr lang="ru-RU" sz="1600" dirty="0" smtClean="0"/>
              <a:t>Зимний день здоровья (16 февраля)</a:t>
            </a:r>
          </a:p>
          <a:p>
            <a:pPr>
              <a:buNone/>
            </a:pPr>
            <a:r>
              <a:rPr lang="ru-RU" sz="1600" dirty="0" smtClean="0"/>
              <a:t>Гонка памяти им. А.И.Королева (17 февраля)</a:t>
            </a:r>
          </a:p>
          <a:p>
            <a:pPr>
              <a:buNone/>
            </a:pPr>
            <a:r>
              <a:rPr lang="ru-RU" sz="1600" dirty="0" smtClean="0"/>
              <a:t>Лыжная гонка, посвященная Международному женскому дню 8 марта (3 марта)</a:t>
            </a:r>
          </a:p>
          <a:p>
            <a:pPr>
              <a:buNone/>
            </a:pPr>
            <a:r>
              <a:rPr lang="ru-RU" sz="1600" dirty="0" smtClean="0"/>
              <a:t>Эстафетные гонки. Закрытие сезона (31 марта)</a:t>
            </a:r>
          </a:p>
          <a:p>
            <a:pPr>
              <a:buNone/>
            </a:pPr>
            <a:r>
              <a:rPr lang="ru-RU" sz="1600" dirty="0" smtClean="0"/>
              <a:t>Летний биатлон. Открытое первенство клуба </a:t>
            </a:r>
          </a:p>
          <a:p>
            <a:pPr>
              <a:buNone/>
            </a:pPr>
            <a:r>
              <a:rPr lang="ru-RU" sz="1600" dirty="0" smtClean="0"/>
              <a:t>(20 апреля)</a:t>
            </a:r>
          </a:p>
          <a:p>
            <a:pPr>
              <a:buNone/>
            </a:pPr>
            <a:r>
              <a:rPr lang="ru-RU" sz="1600" dirty="0" smtClean="0"/>
              <a:t>День здоровья, посвященный Дню Победы </a:t>
            </a:r>
          </a:p>
          <a:p>
            <a:pPr>
              <a:buNone/>
            </a:pPr>
            <a:r>
              <a:rPr lang="ru-RU" sz="1600" dirty="0" smtClean="0"/>
              <a:t>(27 апреля)</a:t>
            </a:r>
          </a:p>
          <a:p>
            <a:pPr>
              <a:buNone/>
            </a:pPr>
            <a:r>
              <a:rPr lang="ru-RU" sz="1600" dirty="0" smtClean="0"/>
              <a:t>Легкоатлетическая эстафета памяти ко Дню Победы (7 мая)</a:t>
            </a:r>
          </a:p>
          <a:p>
            <a:pPr>
              <a:buNone/>
            </a:pPr>
            <a:r>
              <a:rPr lang="ru-RU" sz="1600" dirty="0" smtClean="0"/>
              <a:t>Военизированный слет «Динамо»</a:t>
            </a:r>
          </a:p>
          <a:p>
            <a:pPr>
              <a:buNone/>
            </a:pPr>
            <a:r>
              <a:rPr lang="ru-RU" sz="1600" dirty="0" smtClean="0"/>
              <a:t>(15 мая г.Владимир)</a:t>
            </a:r>
          </a:p>
          <a:p>
            <a:pPr>
              <a:buNone/>
            </a:pPr>
            <a:r>
              <a:rPr lang="ru-RU" sz="1600" dirty="0" smtClean="0"/>
              <a:t>День физкультурника (10 августа)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8" descr="IMG_375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29256" y="1285860"/>
            <a:ext cx="3144704" cy="2357452"/>
          </a:xfrm>
        </p:spPr>
      </p:pic>
      <p:pic>
        <p:nvPicPr>
          <p:cNvPr id="7" name="Picture 14" descr="IMG_66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29256" y="4214818"/>
            <a:ext cx="3214711" cy="214314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571876"/>
            <a:ext cx="8229600" cy="2736849"/>
          </a:xfrm>
        </p:spPr>
        <p:txBody>
          <a:bodyPr/>
          <a:lstStyle/>
          <a:p>
            <a:pPr algn="just"/>
            <a:r>
              <a:rPr lang="ru-RU" sz="1600" dirty="0" smtClean="0"/>
              <a:t>Традиционно в День защитника Отечества 23 февраля 2013 года в г. </a:t>
            </a:r>
            <a:r>
              <a:rPr lang="ru-RU" sz="1600" dirty="0" err="1" smtClean="0"/>
              <a:t>Киржач</a:t>
            </a:r>
            <a:r>
              <a:rPr lang="ru-RU" sz="1600" dirty="0" smtClean="0"/>
              <a:t> Владимирской области Благотворительный фонд «Вымпел» и Спортивный клуб имени Михаила Серегина провели 13-й лыжный марафон памяти погибших сотрудников Центра специального назначения ФСБ России. В торжественном открытии марафона приняли участие президент благотворительного фонда «Вымпел» Э.В.Бендерский, начальник управления «В» ФСБ России </a:t>
            </a:r>
            <a:r>
              <a:rPr lang="ru-RU" sz="1600" dirty="0" err="1" smtClean="0"/>
              <a:t>И.Н.Тернюк</a:t>
            </a:r>
            <a:r>
              <a:rPr lang="ru-RU" sz="1600" dirty="0" smtClean="0"/>
              <a:t>, герой России летчик-космонавт В.Н.Токарев, олимпийская чемпионка О.Данилова, главы районной и областной администраций. На старт вышло более 500 человек. </a:t>
            </a:r>
          </a:p>
          <a:p>
            <a:pPr algn="just">
              <a:buNone/>
            </a:pPr>
            <a:r>
              <a:rPr lang="ru-RU" sz="1600" dirty="0" smtClean="0"/>
              <a:t>	Для участников и гостей соревнований была организована обширная концертная программа: выступление артистов эстрады, фольклорных ансамблей. Работали аттракционы и пункты общественного питания. </a:t>
            </a:r>
          </a:p>
          <a:p>
            <a:pPr algn="just">
              <a:buNone/>
            </a:pPr>
            <a:r>
              <a:rPr lang="ru-RU" sz="1600" dirty="0" smtClean="0"/>
              <a:t>     </a:t>
            </a:r>
            <a:endParaRPr lang="ru-RU" dirty="0"/>
          </a:p>
        </p:txBody>
      </p:sp>
      <p:pic>
        <p:nvPicPr>
          <p:cNvPr id="6" name="Picture 2" descr="C:\Users\glukhih.olga\Desktop\БлагФонд\фото марафон\IMG_40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7"/>
            <a:ext cx="3429024" cy="2286016"/>
          </a:xfrm>
          <a:prstGeom prst="rect">
            <a:avLst/>
          </a:prstGeom>
          <a:noFill/>
        </p:spPr>
      </p:pic>
      <p:pic>
        <p:nvPicPr>
          <p:cNvPr id="7" name="Picture 9" descr="_MG_155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5453" y="1075719"/>
            <a:ext cx="3416531" cy="22776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1000108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«Спорт в жизнь»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lvl="0" algn="just"/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В рамках программы «Спорт в жизнь» в 2013 была оказана финансовая помощь МБОУ Уршельская средняя общеобразовательная школа (п.Уршельский Владимирской области) для организации участия старшеклассников в Оборонно-спортивном сборе, посвященном 70-летию Курской битвы. Сбор был организован Учебным центром «Вымпел-Каскад» совместно с коллективом межрегиональной общественной организацией «Содружество ветеранов спецподразделений «Каскад» и прошел с 8 по 17 июля 2013 года в Рузском районе Московской области. Всего в сборе приняли участие учащиеся из Москвы, Белгородской, Владимирской и Московской областей.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sz="1600" dirty="0"/>
          </a:p>
        </p:txBody>
      </p:sp>
      <p:pic>
        <p:nvPicPr>
          <p:cNvPr id="7" name="Содержимое 6" descr="E:\Фото сбора в Рузе\ВП-сбор (1)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429024" cy="24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E:\Фото сбора в Рузе\ВП-сбор (16)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3286148" cy="24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«Спорт в жизнь»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just"/>
            <a:r>
              <a:rPr lang="ru-RU" sz="1600" dirty="0" smtClean="0"/>
              <a:t>В рамках взаимодействия Фонда с общественными организациями и совместно с авиакомпанией «</a:t>
            </a:r>
            <a:r>
              <a:rPr lang="ru-RU" sz="1600" dirty="0" err="1" smtClean="0"/>
              <a:t>ЮТэйр</a:t>
            </a:r>
            <a:r>
              <a:rPr lang="ru-RU" sz="1600" dirty="0" smtClean="0"/>
              <a:t>» летом 2013 года было оказано содействие Российской ассоциации общественных объединений охотников и рыболовов «Ассоциации Росохотрыболовсоюз» в реализации молодежной программы и транспортировке детей к месту проведения Всероссийского молодежного экспедиционного лагеря на озере Байкал «Точка на карте – Байкал».  Лагерь прошел в августе 2013 года на берегу байкальского пролива в посёлке </a:t>
            </a:r>
            <a:r>
              <a:rPr lang="ru-RU" sz="1600" dirty="0" err="1" smtClean="0"/>
              <a:t>Курма</a:t>
            </a:r>
            <a:r>
              <a:rPr lang="ru-RU" sz="1600" dirty="0" smtClean="0"/>
              <a:t>.  В его работе приняли участие дети в возрасте от 7 до 17 лет из нескольких регионов России.</a:t>
            </a:r>
          </a:p>
          <a:p>
            <a:pPr algn="just">
              <a:buNone/>
            </a:pPr>
            <a:r>
              <a:rPr lang="ru-RU" sz="1600" dirty="0" smtClean="0"/>
              <a:t>					</a:t>
            </a:r>
          </a:p>
          <a:p>
            <a:pPr algn="just">
              <a:buNone/>
            </a:pPr>
            <a:r>
              <a:rPr lang="ru-RU" sz="1600" dirty="0" smtClean="0"/>
              <a:t>				</a:t>
            </a:r>
            <a:endParaRPr lang="ru-RU" sz="1600" b="1" i="1" dirty="0"/>
          </a:p>
        </p:txBody>
      </p:sp>
      <p:pic>
        <p:nvPicPr>
          <p:cNvPr id="6" name="Содержимое 5" descr="C:\Users\glukhih.olga\Desktop\фонд\фото фонд байкал\DSCN028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214710" cy="24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glukhih.olga\Desktop\фонд\фото фонд байкал\DSCN0353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928670"/>
            <a:ext cx="4714908" cy="5572164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		В рамках программы «Подари будущее» в 2013 году выделены финансовые средства :</a:t>
            </a: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1. Государственному образовательному учреждению для детей сирот и детей, оставшихся без попечения родителей «</a:t>
            </a:r>
            <a:r>
              <a:rPr lang="ru-RU" sz="1600" dirty="0" err="1" smtClean="0"/>
              <a:t>Удомельский</a:t>
            </a:r>
            <a:r>
              <a:rPr lang="ru-RU" sz="1600" dirty="0" smtClean="0"/>
              <a:t> детский дом»:</a:t>
            </a:r>
            <a:endParaRPr lang="ru-RU" sz="1600" b="1" i="1" dirty="0" smtClean="0"/>
          </a:p>
          <a:p>
            <a:pPr algn="just">
              <a:buNone/>
            </a:pPr>
            <a:r>
              <a:rPr lang="ru-RU" sz="1600" dirty="0" smtClean="0"/>
              <a:t>	- на реконструкцию спальных комнат</a:t>
            </a:r>
          </a:p>
          <a:p>
            <a:pPr algn="just">
              <a:buNone/>
            </a:pPr>
            <a:r>
              <a:rPr lang="ru-RU" sz="1600" dirty="0" smtClean="0"/>
              <a:t>	- на приобретение школьной мебели </a:t>
            </a:r>
          </a:p>
          <a:p>
            <a:pPr algn="just">
              <a:buNone/>
            </a:pPr>
            <a:r>
              <a:rPr lang="ru-RU" sz="1600" dirty="0" smtClean="0"/>
              <a:t>	- на проведение работ по монтажу кабельного телевидения </a:t>
            </a:r>
          </a:p>
          <a:p>
            <a:pPr algn="just">
              <a:buNone/>
            </a:pPr>
            <a:r>
              <a:rPr lang="ru-RU" sz="1600" dirty="0" smtClean="0"/>
              <a:t>		Данные работы были проведены в рамках ремонтно-строительных работ по благоустройству, начатых в 2012 году. За прошедший период был проведен капитальный ремонт здания, полностью переоборудовано помещение прачечной, благоустроен актовый зал, а также территория детского дома – построено ограждение, обновлены детская и спортивная площадки. </a:t>
            </a:r>
          </a:p>
          <a:p>
            <a:endParaRPr lang="ru-RU" dirty="0"/>
          </a:p>
        </p:txBody>
      </p:sp>
      <p:pic>
        <p:nvPicPr>
          <p:cNvPr id="6" name="Picture 15" descr="DSC080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57818" y="1214422"/>
            <a:ext cx="3084457" cy="2278063"/>
          </a:xfrm>
        </p:spPr>
      </p:pic>
      <p:pic>
        <p:nvPicPr>
          <p:cNvPr id="1026" name="Picture 2" descr="C:\Users\glukhih.olga\Desktop\БлагФонд\Удомля боксы + мебель\DSCN233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00504"/>
            <a:ext cx="3037416" cy="2278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ГБОУ «</a:t>
            </a:r>
            <a:r>
              <a:rPr lang="ru-RU" sz="2800" dirty="0" err="1" smtClean="0">
                <a:solidFill>
                  <a:schemeClr val="accent1"/>
                </a:solidFill>
                <a:latin typeface="+mn-lt"/>
              </a:rPr>
              <a:t>Удомельский</a:t>
            </a:r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 детский дом»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Содержимое 6" descr="X:\Аристов\договорная работа\Подари будущее\удомельский детский дом\Ремонт Удомля 13\Удомля боксы + мебель\DSCN2324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3399895" cy="244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X:\Аристов\договорная работа\Подари будущее\удомельский детский дом\Ремонт Удомля 13\Удомля боксы + мебель\DSCN2323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929066"/>
            <a:ext cx="328614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glukhih.olga\Desktop\1.jpg"/>
          <p:cNvPicPr>
            <a:picLocks noGr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7792" y="3929066"/>
            <a:ext cx="3399894" cy="23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lukhih.olga\Desktop\БлагФонд\после рем фото детдом\DSC0807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214422"/>
            <a:ext cx="3251730" cy="2438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285860"/>
            <a:ext cx="8358246" cy="5429288"/>
          </a:xfrm>
        </p:spPr>
        <p:txBody>
          <a:bodyPr/>
          <a:lstStyle/>
          <a:p>
            <a:pPr lvl="1" algn="just">
              <a:buNone/>
            </a:pPr>
            <a:r>
              <a:rPr lang="ru-RU" sz="1600" dirty="0" smtClean="0"/>
              <a:t>2. Администрации муниципального образования поселок Уршельский (сельское поселение) Гусь-Хрустального района Владимирской области на: </a:t>
            </a:r>
          </a:p>
          <a:p>
            <a:pPr lvl="1" algn="just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- Оборудование на территории школы универсальной спортивно-оздоровительной  площадки с резиновым покрытием, для спорта и отдыха детей и взрослых с обустроенными местами для волейбола, гандбола, силовыми тренажерами</a:t>
            </a:r>
          </a:p>
          <a:p>
            <a:pPr algn="just">
              <a:buNone/>
            </a:pPr>
            <a:r>
              <a:rPr lang="ru-RU" sz="1600" dirty="0" smtClean="0"/>
              <a:t>	- Строительство у здания Администрации поселка Уршельский детской игровой площадки для детей от 3 до 14 лет </a:t>
            </a:r>
          </a:p>
          <a:p>
            <a:pPr algn="just">
              <a:buNone/>
            </a:pPr>
            <a:r>
              <a:rPr lang="ru-RU" sz="1600" dirty="0" smtClean="0"/>
              <a:t>	- Прокладку оптово-волоконной линии связи в Администрацию поселка Уршельский для обеспечения доступа к сети  Интернет</a:t>
            </a:r>
          </a:p>
          <a:p>
            <a:pPr algn="just">
              <a:buNone/>
            </a:pPr>
            <a:r>
              <a:rPr lang="ru-RU" sz="1600" dirty="0" smtClean="0"/>
              <a:t>	- Приобретение для средней общеобразовательной школы поселка Уршельский акустической системы, а также новогодней елки и карнавальных костюмов</a:t>
            </a:r>
          </a:p>
          <a:p>
            <a:pPr algn="just">
              <a:buNone/>
            </a:pPr>
            <a:r>
              <a:rPr lang="ru-RU" sz="1600" dirty="0" smtClean="0"/>
              <a:t>	- Начало строительства в поселке футбольного поля.  Проведение работ по планировке с уплотнением грунта, строительство ограждения. </a:t>
            </a:r>
          </a:p>
          <a:p>
            <a:pPr algn="just">
              <a:buNone/>
            </a:pP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600201"/>
            <a:ext cx="9001188" cy="3328998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1600" dirty="0" smtClean="0">
                <a:cs typeface="Times New Roman" pitchFamily="18" charset="0"/>
              </a:rPr>
              <a:t>В 2013 году Благотворительный фонд «ВЫМПЕЛ» продолжал реализовывать долгосрочные благотворительные программы «Сыны Отечества», «Спорт в жизнь», «Подари будущее», «Луч веры», «Открытый мир». В рамках этих программ было проведено большое количество мероприятий, многие из которых стали уже традиционными. Также были закончены некоторые из ранее начатых проектов, запущены новые, проведены разовые благотворительные акции.</a:t>
            </a:r>
          </a:p>
          <a:p>
            <a:pPr algn="just">
              <a:buNone/>
            </a:pPr>
            <a:endParaRPr lang="ru-RU" sz="1600" dirty="0" smtClean="0"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 smtClean="0"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sz="1600" dirty="0" smtClean="0">
                <a:cs typeface="Times New Roman" pitchFamily="18" charset="0"/>
              </a:rPr>
              <a:t/>
            </a:r>
            <a:br>
              <a:rPr lang="ru-RU" sz="1600" dirty="0" smtClean="0">
                <a:cs typeface="Times New Roman" pitchFamily="18" charset="0"/>
              </a:rPr>
            </a:br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1427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	- Приобретение спортивной формы для школьников – спортсменов детской хоккейной команды поселка Уршельский</a:t>
            </a:r>
          </a:p>
          <a:p>
            <a:pPr>
              <a:buNone/>
            </a:pPr>
            <a:r>
              <a:rPr lang="ru-RU" sz="1600" dirty="0" smtClean="0"/>
              <a:t>	- Приобретение оргтехники для нужд Администрации поселка</a:t>
            </a:r>
          </a:p>
          <a:p>
            <a:pPr>
              <a:buNone/>
            </a:pPr>
            <a:r>
              <a:rPr lang="ru-RU" sz="1600" dirty="0" smtClean="0"/>
              <a:t>	- Проведение ремонтных работ в помещении Клуба поселка: замена оконных блоков и дверей</a:t>
            </a:r>
          </a:p>
          <a:p>
            <a:pPr>
              <a:buNone/>
            </a:pPr>
            <a:r>
              <a:rPr lang="ru-RU" sz="1600" dirty="0" smtClean="0"/>
              <a:t>	- Организация участия детей хореографической студии в танцевальном конкурсе, приобретение костюмов для выступления</a:t>
            </a:r>
          </a:p>
          <a:p>
            <a:pPr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3. В рамках заключенного договора с ГБОУ «Научно-практический центр медицинской помощи детям с пороками развития черепно-лицевой области и врожденными заболеваниями нервной системы Департамента здравоохранения города Москвы»  в 2013 году Фондом оказана финансовая помощь двум пациентам: </a:t>
            </a:r>
            <a:r>
              <a:rPr lang="ru-RU" sz="1600" dirty="0" err="1" smtClean="0"/>
              <a:t>Скрастину</a:t>
            </a:r>
            <a:r>
              <a:rPr lang="ru-RU" sz="1600" dirty="0" smtClean="0"/>
              <a:t> Николаю 2008 г.р. и Данилову Сергею 1998 г.р. на приобретение медицинских металлоконструкций, необходимых для проведения операций.</a:t>
            </a: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			</a:t>
            </a:r>
            <a:endParaRPr lang="ru-RU" sz="1600" b="1" i="1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</a:rPr>
              <a:t>Поселок Уршельский Владимирской области</a:t>
            </a:r>
            <a:endParaRPr lang="ru-RU" sz="2800" dirty="0"/>
          </a:p>
        </p:txBody>
      </p:sp>
      <p:pic>
        <p:nvPicPr>
          <p:cNvPr id="7" name="Содержимое 6" descr="C:\Users\glukhih.olga\AppData\Local\Microsoft\Windows\Temporary Internet Files\Content.Outlook\HJEFD628\DSCN0021 (4)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85860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glukhih.olga\AppData\Local\Microsoft\Windows\Temporary Internet Files\Content.Outlook\HJEFD628\IMG-20130812-WA0007 (4)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85860"/>
            <a:ext cx="3429024" cy="24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C:\Users\glukhih.olga\AppData\Local\Microsoft\Windows\Temporary Internet Files\Content.Outlook\HJEFD628\IMG-20130812-WA0000 (2).jpg"/>
          <p:cNvPicPr>
            <a:picLocks noGr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00504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C:\Users\glukhih.olga\AppData\Local\Microsoft\Windows\Temporary Internet Files\Content.Outlook\HJEFD628\IMG-20130812-WA0001 (2).jpg"/>
          <p:cNvPicPr>
            <a:picLocks noGrp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000504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</a:rPr>
              <a:t>Поселок Уршельский Владимирской области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29066"/>
            <a:ext cx="8229600" cy="2379659"/>
          </a:xfrm>
        </p:spPr>
        <p:txBody>
          <a:bodyPr/>
          <a:lstStyle/>
          <a:p>
            <a:pPr algn="just"/>
            <a:r>
              <a:rPr lang="ru-RU" sz="1600" dirty="0" smtClean="0"/>
              <a:t>Осенью 2013 года по инициативе БФ «ВЫМПЕЛ» в средней общеобразовательной школе поселка Уршельский был проведен Конкурс социальных проектов «Мой вклад в процветание моей Родины», основной целью которого было - вовлечение учащихся в социально-значимую деятельность через развитие проектной культуры, развитие личной инициативы школьников в действиях по изменению инфраструктуры поселка Уршельский. </a:t>
            </a:r>
          </a:p>
          <a:p>
            <a:pPr algn="just"/>
            <a:r>
              <a:rPr lang="ru-RU" sz="1600" dirty="0" smtClean="0"/>
              <a:t>По итогам Конкурса принято решение реализовать идеи победивших проектов – создать в поселке Уршельский Парк культуры и отдыха, а также организовать в школе собственное радиовещание.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26" name="Picture 2" descr="C:\Users\glukhih.olga\Desktop\IMG_552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7092" y="1142984"/>
            <a:ext cx="3573430" cy="2500330"/>
          </a:xfrm>
          <a:prstGeom prst="rect">
            <a:avLst/>
          </a:prstGeom>
          <a:noFill/>
        </p:spPr>
      </p:pic>
      <p:pic>
        <p:nvPicPr>
          <p:cNvPr id="1027" name="Picture 3" descr="C:\Users\glukhih.olga\Desktop\IMG_55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3"/>
            <a:ext cx="3357586" cy="2497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«Луч веры»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714752"/>
            <a:ext cx="8229600" cy="2571767"/>
          </a:xfrm>
        </p:spPr>
        <p:txBody>
          <a:bodyPr/>
          <a:lstStyle/>
          <a:p>
            <a:pPr lvl="0">
              <a:buNone/>
            </a:pPr>
            <a:endParaRPr lang="ru-RU" sz="1600" dirty="0" smtClean="0"/>
          </a:p>
          <a:p>
            <a:pPr lvl="0" algn="just">
              <a:buNone/>
            </a:pPr>
            <a:r>
              <a:rPr lang="ru-RU" sz="1600" dirty="0" smtClean="0"/>
              <a:t>		В рамках этой программы оказана материальная помощь Приходу Святого Иоанна Богослова поселка Уршельский Владимирской Епархии Русской Православной Церкви на:</a:t>
            </a:r>
          </a:p>
          <a:p>
            <a:pPr algn="just"/>
            <a:r>
              <a:rPr lang="ru-RU" sz="1600" dirty="0" smtClean="0"/>
              <a:t>Изготовление, поставку и монтаж семи позолоченных крестов </a:t>
            </a:r>
          </a:p>
          <a:p>
            <a:pPr algn="just"/>
            <a:r>
              <a:rPr lang="ru-RU" sz="1600" dirty="0" smtClean="0"/>
              <a:t>Оплату коммунальных услуг</a:t>
            </a:r>
          </a:p>
          <a:p>
            <a:pPr algn="just"/>
            <a:r>
              <a:rPr lang="ru-RU" sz="1600" dirty="0" smtClean="0"/>
              <a:t>Оплату части ежегодного пожертвования от Прихода на </a:t>
            </a:r>
            <a:r>
              <a:rPr lang="ru-RU" sz="1600" dirty="0" err="1" smtClean="0"/>
              <a:t>общеепархиальные</a:t>
            </a:r>
            <a:r>
              <a:rPr lang="ru-RU" sz="1600" dirty="0" smtClean="0"/>
              <a:t> нужды во Владимирское епархиальное управление </a:t>
            </a:r>
          </a:p>
          <a:p>
            <a:pPr algn="just">
              <a:buNone/>
            </a:pPr>
            <a:r>
              <a:rPr lang="ru-RU" sz="1600" dirty="0" smtClean="0"/>
              <a:t>  					</a:t>
            </a:r>
          </a:p>
          <a:p>
            <a:pPr algn="just">
              <a:buNone/>
            </a:pPr>
            <a:r>
              <a:rPr lang="ru-RU" sz="1600" dirty="0" smtClean="0"/>
              <a:t>				</a:t>
            </a:r>
            <a:endParaRPr lang="ru-RU" sz="1600" b="1" i="1" dirty="0" smtClean="0"/>
          </a:p>
          <a:p>
            <a:pPr lvl="0"/>
            <a:endParaRPr lang="ru-RU" sz="1600" dirty="0" smtClean="0"/>
          </a:p>
          <a:p>
            <a:pPr lvl="0">
              <a:buNone/>
            </a:pPr>
            <a:r>
              <a:rPr lang="ru-RU" sz="1600" dirty="0" smtClean="0"/>
              <a:t> </a:t>
            </a:r>
          </a:p>
          <a:p>
            <a:endParaRPr lang="ru-RU" dirty="0"/>
          </a:p>
        </p:txBody>
      </p:sp>
      <p:pic>
        <p:nvPicPr>
          <p:cNvPr id="8" name="Picture 2" descr="X:\Аристов\договорная работа\Храм Иоанна Богослова\Фотографии кресты\IMG_04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333773" cy="2500330"/>
          </a:xfrm>
          <a:prstGeom prst="rect">
            <a:avLst/>
          </a:prstGeom>
          <a:noFill/>
        </p:spPr>
      </p:pic>
      <p:pic>
        <p:nvPicPr>
          <p:cNvPr id="1027" name="Picture 3" descr="X:\Аристов\договорная работа\Храм Иоанна Богослова\Фотографии кресты\IMG_04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«Сыны Отечества»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571876"/>
            <a:ext cx="8229600" cy="2736849"/>
          </a:xfrm>
        </p:spPr>
        <p:txBody>
          <a:bodyPr/>
          <a:lstStyle/>
          <a:p>
            <a:pPr lvl="0" algn="just"/>
            <a:r>
              <a:rPr lang="ru-RU" sz="1600" dirty="0" smtClean="0"/>
              <a:t>При содействии Фонда проведены работы по обновлению экспозиции Музея ЦСН ФСБ России, войсковой части 35690 оказана помощь в приобретении и монтаже выставочного оборудования для Музея.</a:t>
            </a:r>
          </a:p>
          <a:p>
            <a:pPr lvl="0" algn="just"/>
            <a:r>
              <a:rPr lang="ru-RU" sz="1600" dirty="0" smtClean="0"/>
              <a:t>Для оснащения санитарной части Центра специального назначения ФСБ России оказана материальная помощь войсковой части 35690 на приобретение медицинского оборудования, бытовой техники и хозяйственных товаров.</a:t>
            </a:r>
          </a:p>
          <a:p>
            <a:pPr lvl="0" algn="just"/>
            <a:r>
              <a:rPr lang="ru-RU" sz="1600" dirty="0" smtClean="0"/>
              <a:t>Оказано содействие в организации мероприятий, посвященных 15-летию создания Центра специального назначения ФСБ России, а также в производстве сувенирной продукции и печатных подарочных изданий.</a:t>
            </a:r>
          </a:p>
          <a:p>
            <a:pPr lvl="0" algn="just"/>
            <a:r>
              <a:rPr lang="ru-RU" sz="1600" dirty="0" smtClean="0"/>
              <a:t>Целевой взнос на поддержку проекта к 15-летию ЦСН ФСБ России по созданию документального фильма «Спецназ: успеть вовремя»</a:t>
            </a:r>
          </a:p>
          <a:p>
            <a:endParaRPr lang="ru-RU" sz="1600" dirty="0"/>
          </a:p>
        </p:txBody>
      </p:sp>
      <p:pic>
        <p:nvPicPr>
          <p:cNvPr id="6" name="Содержимое 8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8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«Сыны Отечества»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643315"/>
            <a:ext cx="8229600" cy="2500330"/>
          </a:xfrm>
        </p:spPr>
        <p:txBody>
          <a:bodyPr/>
          <a:lstStyle/>
          <a:p>
            <a:pPr lvl="0" algn="just"/>
            <a:r>
              <a:rPr lang="ru-RU" sz="1600" dirty="0" smtClean="0"/>
              <a:t>Организация праздника для детей сотрудников ЦСН ФСБ России в Международный день защиты детей.</a:t>
            </a:r>
          </a:p>
          <a:p>
            <a:pPr lvl="0" algn="just"/>
            <a:r>
              <a:rPr lang="ru-RU" sz="1600" dirty="0" smtClean="0"/>
              <a:t>Во взаимодействии с фондом социально-экономической реабилитации ветеранов «Альфа-Центр» была оказана благотворительная помощь в организации вечера встречи руководства ЦСН ФСБ России с членами семей погибших сотрудников, посвященный Международному женскому дню.</a:t>
            </a:r>
          </a:p>
          <a:p>
            <a:pPr lvl="0" algn="just"/>
            <a:r>
              <a:rPr lang="ru-RU" sz="1600" dirty="0" smtClean="0"/>
              <a:t>Оказана финансовая помощь Ассоциации международного сотрудничества негосударственных структур безопасности «НСБ» на установку памятника генерал-майору </a:t>
            </a:r>
            <a:r>
              <a:rPr lang="ru-RU" sz="1600" dirty="0" err="1" smtClean="0"/>
              <a:t>Коробанову</a:t>
            </a:r>
            <a:r>
              <a:rPr lang="ru-RU" sz="1600" dirty="0" smtClean="0"/>
              <a:t> Е.П.</a:t>
            </a:r>
          </a:p>
          <a:p>
            <a:pPr lvl="8" algn="just">
              <a:buNone/>
            </a:pPr>
            <a:r>
              <a:rPr lang="ru-RU" sz="1600" dirty="0" smtClean="0"/>
              <a:t>		</a:t>
            </a:r>
          </a:p>
          <a:p>
            <a:pPr lvl="0" algn="just">
              <a:buNone/>
            </a:pPr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38" y="1119383"/>
            <a:ext cx="3500462" cy="2328433"/>
          </a:xfrm>
        </p:spPr>
      </p:pic>
      <p:pic>
        <p:nvPicPr>
          <p:cNvPr id="7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29986" y="1142984"/>
            <a:ext cx="3436696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«Страна души»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23574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		В рамках программы «Страна души», направленной на  оказание помощи населению республик Абхазия и Южная Осетия, пострадавшему в результате грузино-абхазского конфликта, и в рамках реализации проекта по обеспечению доступности для жителей Республики Абхазия средств массовой информации в </a:t>
            </a:r>
            <a:r>
              <a:rPr lang="ru-RU" sz="1600" dirty="0" err="1" smtClean="0"/>
              <a:t>г.Гал</a:t>
            </a:r>
            <a:r>
              <a:rPr lang="ru-RU" sz="1600" dirty="0" smtClean="0"/>
              <a:t> </a:t>
            </a:r>
            <a:r>
              <a:rPr lang="ru-RU" sz="1600" dirty="0" err="1" smtClean="0"/>
              <a:t>Гальского</a:t>
            </a:r>
            <a:r>
              <a:rPr lang="ru-RU" sz="1600" dirty="0" smtClean="0"/>
              <a:t> района проведены ремонтные и пуско-наладочные работы на местном узле связи, установлено </a:t>
            </a:r>
            <a:r>
              <a:rPr lang="ru-RU" sz="1600" dirty="0" err="1" smtClean="0"/>
              <a:t>приемо-передаточное</a:t>
            </a:r>
            <a:r>
              <a:rPr lang="ru-RU" sz="1600" dirty="0" smtClean="0"/>
              <a:t> оборудование, а также спутниковое телевидение для обеспечения трансляции жителям телеэфира. </a:t>
            </a:r>
          </a:p>
          <a:p>
            <a:pPr algn="just">
              <a:buNone/>
            </a:pPr>
            <a:endParaRPr lang="ru-RU" sz="1600" b="1" i="1" dirty="0" smtClean="0"/>
          </a:p>
          <a:p>
            <a:pPr algn="just">
              <a:buNone/>
            </a:pPr>
            <a:r>
              <a:rPr lang="ru-RU" sz="1600" b="1" i="1" dirty="0" smtClean="0"/>
              <a:t>					              </a:t>
            </a:r>
          </a:p>
          <a:p>
            <a:pPr algn="just">
              <a:buNone/>
            </a:pPr>
            <a:r>
              <a:rPr lang="ru-RU" sz="1600" b="1" i="1" dirty="0" smtClean="0"/>
              <a:t>					</a:t>
            </a:r>
            <a:endParaRPr lang="ru-RU" sz="1600" dirty="0" smtClean="0"/>
          </a:p>
          <a:p>
            <a:pPr algn="just">
              <a:buNone/>
            </a:pPr>
            <a:endParaRPr lang="ru-RU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«Открытый мир»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79989"/>
          </a:xfrm>
        </p:spPr>
        <p:txBody>
          <a:bodyPr/>
          <a:lstStyle/>
          <a:p>
            <a:pPr algn="just"/>
            <a:r>
              <a:rPr lang="ru-RU" sz="1600" dirty="0" smtClean="0"/>
              <a:t>Оказано содействие Детскому спортивному клубу боевых искусств «ВЫМПЕЛ» в приобретении компьютера.</a:t>
            </a:r>
          </a:p>
          <a:p>
            <a:pPr algn="just">
              <a:buNone/>
            </a:pPr>
            <a:endParaRPr lang="ru-RU" sz="1600" dirty="0" smtClean="0"/>
          </a:p>
          <a:p>
            <a:pPr algn="just"/>
            <a:r>
              <a:rPr lang="ru-RU" sz="1600" dirty="0" smtClean="0"/>
              <a:t>В рамках взаимодействия Фонда с общественными организациями и в связи с обращением Российской ассоциации общественных объединений охотников и рыболовов «Ассоциации Росохотрыболовсоюз» оказана единовременная финансовая помощь Плаксе М.С. в связи со смертью ее отца, почетного члена Росохотрыболовсоюза, члена Центрального совета Ассоциации, бывшего председателя Дагестанского общества охотников и рыболовов  Плаксы С.А. </a:t>
            </a:r>
          </a:p>
          <a:p>
            <a:pPr algn="just"/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					    </a:t>
            </a:r>
          </a:p>
          <a:p>
            <a:pPr algn="just">
              <a:buNone/>
            </a:pPr>
            <a:r>
              <a:rPr lang="ru-RU" sz="1600" dirty="0" smtClean="0"/>
              <a:t>					</a:t>
            </a:r>
            <a:endParaRPr lang="ru-RU" sz="16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Добровольные взносы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22865"/>
          </a:xfrm>
        </p:spPr>
        <p:txBody>
          <a:bodyPr/>
          <a:lstStyle/>
          <a:p>
            <a:r>
              <a:rPr lang="ru-RU" sz="1600" dirty="0" smtClean="0"/>
              <a:t>ООО «</a:t>
            </a:r>
            <a:r>
              <a:rPr lang="ru-RU" sz="1600" dirty="0" err="1" smtClean="0"/>
              <a:t>Аква-Территория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ООО «Служба недвижимости»</a:t>
            </a:r>
          </a:p>
          <a:p>
            <a:r>
              <a:rPr lang="ru-RU" sz="1600" dirty="0" smtClean="0"/>
              <a:t>ОАО «Объединенная химическая компания «УРАЛХИМ»</a:t>
            </a:r>
          </a:p>
          <a:p>
            <a:r>
              <a:rPr lang="ru-RU" sz="1600" dirty="0" smtClean="0"/>
              <a:t>Бендерский Э.В.</a:t>
            </a:r>
          </a:p>
          <a:p>
            <a:r>
              <a:rPr lang="ru-RU" sz="1600" dirty="0" smtClean="0"/>
              <a:t>Антонов И.О.</a:t>
            </a:r>
          </a:p>
          <a:p>
            <a:r>
              <a:rPr lang="ru-RU" sz="1600" dirty="0" smtClean="0"/>
              <a:t>ЗАО «</a:t>
            </a:r>
            <a:r>
              <a:rPr lang="ru-RU" sz="1600" dirty="0" err="1" smtClean="0"/>
              <a:t>Гидромашсервис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ФГУП «Ведомственная охрана объектов промышленности России»</a:t>
            </a:r>
          </a:p>
          <a:p>
            <a:r>
              <a:rPr lang="ru-RU" sz="1600" dirty="0" smtClean="0"/>
              <a:t>ООО «ОКНА РОСТА-ДМИТРОВ»</a:t>
            </a:r>
          </a:p>
          <a:p>
            <a:r>
              <a:rPr lang="ru-RU" sz="1600" dirty="0" smtClean="0"/>
              <a:t>ОАО «</a:t>
            </a:r>
            <a:r>
              <a:rPr lang="ru-RU" sz="1600" dirty="0" err="1" smtClean="0"/>
              <a:t>Рособоронэкспорт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ОАО «</a:t>
            </a:r>
            <a:r>
              <a:rPr lang="ru-RU" sz="1600" dirty="0" err="1" smtClean="0"/>
              <a:t>СГК-трансстройЯмал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ЗАО «Шахта </a:t>
            </a:r>
            <a:r>
              <a:rPr lang="ru-RU" sz="1600" dirty="0" err="1" smtClean="0"/>
              <a:t>Беловская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ООО «ГЕЛИОН»</a:t>
            </a:r>
          </a:p>
          <a:p>
            <a:r>
              <a:rPr lang="ru-RU" sz="1600" dirty="0" smtClean="0"/>
              <a:t>ООО «</a:t>
            </a:r>
            <a:r>
              <a:rPr lang="ru-RU" sz="1600" dirty="0" err="1" smtClean="0"/>
              <a:t>НефтеГазИндустрия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ОАО «Банк Москвы»</a:t>
            </a:r>
          </a:p>
          <a:p>
            <a:r>
              <a:rPr lang="ru-RU" sz="1600" dirty="0" smtClean="0"/>
              <a:t>ОАО «</a:t>
            </a:r>
            <a:r>
              <a:rPr lang="ru-RU" sz="1600" dirty="0" err="1" smtClean="0"/>
              <a:t>Вымпел-Коммуникации</a:t>
            </a:r>
            <a:r>
              <a:rPr lang="ru-RU" sz="1600" dirty="0" smtClean="0"/>
              <a:t>»</a:t>
            </a:r>
          </a:p>
          <a:p>
            <a:pPr>
              <a:buNone/>
            </a:pPr>
            <a:r>
              <a:rPr lang="ru-RU" sz="1600" dirty="0" smtClean="0"/>
              <a:t> 							</a:t>
            </a:r>
            <a:endParaRPr lang="ru-RU" sz="1600" b="1" i="1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Программа «Спорт в жизнь» 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0662"/>
            <a:ext cx="8329642" cy="2470171"/>
          </a:xfrm>
        </p:spPr>
        <p:txBody>
          <a:bodyPr/>
          <a:lstStyle/>
          <a:p>
            <a:pPr marL="0" lvl="0" indent="342900" algn="just" eaLnBrk="1" hangingPunct="1"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В рамках реализации программы «Спорт в жизнь» в 2013 году на организацию и проведение спортивных мероприятий были выделены финансовые средства:</a:t>
            </a:r>
          </a:p>
          <a:p>
            <a:pPr marL="0" lvl="0" indent="342900" algn="just" eaLnBrk="1" hangingPunct="1"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marL="0" lvl="0" indent="342900" algn="just">
              <a:spcBef>
                <a:spcPct val="0"/>
              </a:spcBef>
              <a:buClrTx/>
              <a:buSzTx/>
              <a:buFontTx/>
              <a:buChar char="•"/>
              <a:tabLst>
                <a:tab pos="800100" algn="l"/>
              </a:tabLs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Некоммерческому партнерству «Детский спортивный клуб боевых искусств «Вымпел»</a:t>
            </a:r>
            <a:endParaRPr lang="ru-RU" sz="1600" b="1" i="1" dirty="0" smtClean="0">
              <a:ea typeface="Times New Roman" pitchFamily="18" charset="0"/>
              <a:cs typeface="Arial" pitchFamily="34" charset="0"/>
            </a:endParaRPr>
          </a:p>
          <a:p>
            <a:pPr marL="0" lvl="0" indent="342900" algn="just">
              <a:spcBef>
                <a:spcPct val="0"/>
              </a:spcBef>
              <a:buClrTx/>
              <a:buSzTx/>
              <a:buFontTx/>
              <a:buChar char="•"/>
              <a:tabLst>
                <a:tab pos="800100" algn="l"/>
              </a:tabLs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Московской областной общественной организации «Волейбольный клуб МБМ»</a:t>
            </a:r>
            <a:endParaRPr lang="ru-RU" sz="1600" b="1" i="1" dirty="0" smtClean="0">
              <a:ea typeface="Times New Roman" pitchFamily="18" charset="0"/>
              <a:cs typeface="Arial" pitchFamily="34" charset="0"/>
            </a:endParaRPr>
          </a:p>
          <a:p>
            <a:pPr marL="0" lvl="0" indent="342900" algn="just">
              <a:spcBef>
                <a:spcPct val="0"/>
              </a:spcBef>
              <a:buClrTx/>
              <a:buSzTx/>
              <a:buFontTx/>
              <a:buChar char="•"/>
              <a:tabLst>
                <a:tab pos="800100" algn="l"/>
              </a:tabLst>
            </a:pPr>
            <a:r>
              <a:rPr lang="ru-RU" sz="1600" dirty="0" err="1" smtClean="0">
                <a:ea typeface="Times New Roman" pitchFamily="18" charset="0"/>
                <a:cs typeface="Times New Roman" pitchFamily="18" charset="0"/>
              </a:rPr>
              <a:t>Киржачской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 районной общественной организации «Спортивный клуб имени Михаила Серегина»</a:t>
            </a:r>
            <a:endParaRPr lang="ru-RU" dirty="0"/>
          </a:p>
        </p:txBody>
      </p:sp>
      <p:pic>
        <p:nvPicPr>
          <p:cNvPr id="6" name="Picture 8" descr="IMG_375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349" y="1600388"/>
            <a:ext cx="3038302" cy="2277687"/>
          </a:xfrm>
        </p:spPr>
      </p:pic>
      <p:pic>
        <p:nvPicPr>
          <p:cNvPr id="7" name="Picture 11" descr="SAM_157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2123" y="1600388"/>
            <a:ext cx="3528753" cy="227768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001056" cy="5286412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		Средства, выделенные Клубу Благотворительным фондом «ВЫМПЕЛ» были направлены на реализацию уставных задач: </a:t>
            </a:r>
          </a:p>
          <a:p>
            <a:pPr algn="just">
              <a:buNone/>
            </a:pPr>
            <a:r>
              <a:rPr lang="ru-RU" sz="1600" dirty="0" smtClean="0"/>
              <a:t>	- для нужд Клуба был приобретен спортивный инвентарь и оборудование для проведения регулярных тренировок по боксу и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, а также наградная атрибутика и призовой фонд для организации и проведения городских турниров по данным видам спорта</a:t>
            </a:r>
          </a:p>
          <a:p>
            <a:pPr algn="just">
              <a:buNone/>
            </a:pPr>
            <a:r>
              <a:rPr lang="ru-RU" sz="1600" dirty="0" smtClean="0"/>
              <a:t>	- организованы учебно-тренировочные сборы для спортсменов Клуба в городах Алушта, Анапа, Евпатория, а также в горном поселке Эльбрус</a:t>
            </a:r>
          </a:p>
          <a:p>
            <a:pPr algn="just">
              <a:buNone/>
            </a:pPr>
            <a:r>
              <a:rPr lang="ru-RU" sz="1600" dirty="0" smtClean="0"/>
              <a:t>	- организованы и проведены памятные турниры по боксу и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:</a:t>
            </a:r>
          </a:p>
          <a:p>
            <a:pPr algn="just">
              <a:buNone/>
            </a:pPr>
            <a:r>
              <a:rPr lang="ru-RU" sz="1600" dirty="0" smtClean="0"/>
              <a:t>		Кубок Москвы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в разделе </a:t>
            </a:r>
            <a:r>
              <a:rPr lang="ru-RU" sz="1600" dirty="0" err="1" smtClean="0"/>
              <a:t>фулл-контакт</a:t>
            </a:r>
            <a:r>
              <a:rPr lang="ru-RU" sz="1600" dirty="0" smtClean="0"/>
              <a:t>, посвященный памяти сотрудников ЦСН ФСБ России, погибших при исполнении служебного долга в г.Беслане 3.09.2004г. (21-24 октября)</a:t>
            </a:r>
          </a:p>
          <a:p>
            <a:pPr algn="just">
              <a:buNone/>
            </a:pPr>
            <a:r>
              <a:rPr lang="ru-RU" sz="1600" dirty="0" smtClean="0"/>
              <a:t>		</a:t>
            </a:r>
            <a:r>
              <a:rPr lang="en-US" sz="1600" dirty="0" smtClean="0"/>
              <a:t>XIII </a:t>
            </a:r>
            <a:r>
              <a:rPr lang="ru-RU" sz="1600" dirty="0" smtClean="0"/>
              <a:t>Всероссийский детско-юношеский турнир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«Золотая перчатка», приуроченный ко Дню образования ЦСН ФСБ России (14-17 ноября)</a:t>
            </a:r>
          </a:p>
          <a:p>
            <a:pPr algn="just">
              <a:buNone/>
            </a:pPr>
            <a:r>
              <a:rPr lang="ru-RU" sz="1600" dirty="0" smtClean="0"/>
              <a:t>		Традиционный детско-юношеский турнир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и боксу, посвященный памяти мастера спорта СССР по боксу, заслуженного тренера России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</a:t>
            </a:r>
            <a:r>
              <a:rPr lang="ru-RU" sz="1600" dirty="0" err="1" smtClean="0"/>
              <a:t>Б.П.Кочетова</a:t>
            </a:r>
            <a:r>
              <a:rPr lang="ru-RU" sz="1600" dirty="0" smtClean="0"/>
              <a:t> (14-15 декабря)</a:t>
            </a:r>
          </a:p>
          <a:p>
            <a:pPr algn="just">
              <a:buNone/>
            </a:pPr>
            <a:r>
              <a:rPr lang="ru-RU" sz="1600" dirty="0" smtClean="0"/>
              <a:t>		</a:t>
            </a:r>
          </a:p>
          <a:p>
            <a:pPr algn="just"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42844" y="3429000"/>
            <a:ext cx="8543956" cy="287972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- обеспечено участие спортсменов в Первенствах и Чемпионатах России в составе сборной команды г.Москвы по боксу и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,  а также участие в составе сборной команды России в Первенствах и Чемпионатах Европы и Мира: </a:t>
            </a:r>
          </a:p>
          <a:p>
            <a:pPr algn="just">
              <a:buNone/>
            </a:pPr>
            <a:r>
              <a:rPr lang="ru-RU" sz="1600" dirty="0" smtClean="0"/>
              <a:t>		Первенство Европы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(14-22 сентября, Польша), Чемпионат мира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в разделе </a:t>
            </a:r>
            <a:r>
              <a:rPr lang="ru-RU" sz="1600" dirty="0" err="1" smtClean="0"/>
              <a:t>фулл-контакт</a:t>
            </a:r>
            <a:r>
              <a:rPr lang="ru-RU" sz="1600" dirty="0" smtClean="0"/>
              <a:t> (1-5 октября, Бразилия), Чемпионат мира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(30 ноября-8 декабря, Турция), Вторые всемирные игры боевых искусств (18-26 октября, г.Санкт-Петербург), Чемпионат Москвы по боксу (28-31 января), Чемпионат и Первенство России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(18-23 февраля, г.Шахты Ростовская область) Первый профессиональный турнир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(2 марта, г.Ликино-Дулево, Московская область), Чемпионат и Первенство России по </a:t>
            </a:r>
            <a:r>
              <a:rPr lang="ru-RU" sz="1600" dirty="0" err="1" smtClean="0"/>
              <a:t>кикбоксингу</a:t>
            </a:r>
            <a:r>
              <a:rPr lang="ru-RU" sz="1600" dirty="0" smtClean="0"/>
              <a:t> в разделе </a:t>
            </a:r>
            <a:r>
              <a:rPr lang="ru-RU" sz="1600" dirty="0" err="1" smtClean="0"/>
              <a:t>фулл-контакт</a:t>
            </a:r>
            <a:r>
              <a:rPr lang="ru-RU" sz="1600" dirty="0" smtClean="0"/>
              <a:t>  (25-31 марта, г.Нижнем Тагил, Свердловская область)</a:t>
            </a:r>
          </a:p>
          <a:p>
            <a:endParaRPr lang="ru-RU" sz="1600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01132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1214422"/>
            <a:ext cx="3011326" cy="20002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1694424"/>
            <a:ext cx="3143272" cy="2260516"/>
          </a:xfrm>
        </p:spPr>
      </p:pic>
      <p:pic>
        <p:nvPicPr>
          <p:cNvPr id="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8826" y="1667011"/>
            <a:ext cx="3403614" cy="2262055"/>
          </a:xfrm>
        </p:spPr>
      </p:pic>
      <p:pic>
        <p:nvPicPr>
          <p:cNvPr id="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90276" y="4143380"/>
            <a:ext cx="3267410" cy="2214578"/>
          </a:xfrm>
        </p:spPr>
      </p:pic>
      <p:pic>
        <p:nvPicPr>
          <p:cNvPr id="10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4876" y="4143379"/>
            <a:ext cx="3357586" cy="223025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МБМ»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>
              <a:buNone/>
            </a:pPr>
            <a:r>
              <a:rPr lang="ru-RU" sz="1600" dirty="0" smtClean="0"/>
              <a:t>		В 2013 году спортсмены Клуба приняли участие в соревнованиях:</a:t>
            </a:r>
          </a:p>
          <a:p>
            <a:r>
              <a:rPr lang="ru-RU" sz="1600" dirty="0" smtClean="0"/>
              <a:t>Первенство Центрального Федерального округа России  (21-27 февраля,18-20 марта)</a:t>
            </a:r>
          </a:p>
          <a:p>
            <a:r>
              <a:rPr lang="ru-RU" sz="1600" dirty="0" smtClean="0"/>
              <a:t>Первенство Московской области Детская Лига (2-23 ноября)</a:t>
            </a:r>
          </a:p>
          <a:p>
            <a:r>
              <a:rPr lang="en-US" sz="1600" dirty="0" smtClean="0"/>
              <a:t>VI </a:t>
            </a:r>
            <a:r>
              <a:rPr lang="ru-RU" sz="1600" dirty="0" smtClean="0"/>
              <a:t>Летняя Спартакиада учащихся Московской области по волейболу (9-17 апреля)</a:t>
            </a:r>
          </a:p>
          <a:p>
            <a:r>
              <a:rPr lang="ru-RU" sz="1600" dirty="0" smtClean="0"/>
              <a:t>Первенство России и Первенство Московской области, посвященные памяти </a:t>
            </a:r>
            <a:r>
              <a:rPr lang="ru-RU" sz="1600" dirty="0" err="1" smtClean="0"/>
              <a:t>Фуфурина</a:t>
            </a:r>
            <a:r>
              <a:rPr lang="ru-RU" sz="1600" dirty="0" smtClean="0"/>
              <a:t> В.Е., отборочные туры (22-29 апреля)</a:t>
            </a:r>
          </a:p>
          <a:p>
            <a:r>
              <a:rPr lang="ru-RU" sz="1600" dirty="0" smtClean="0"/>
              <a:t>Первенство России и Первенство Московской области, посвященные Дню Победы, отборочные туры (3-5 мая)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26" name="Picture 2" descr="C:\Users\glukhih.olga\Desktop\вся команда_зал -- копи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3650742" cy="2278063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2" y="1285860"/>
            <a:ext cx="3432322" cy="22780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МБМ»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643314"/>
            <a:ext cx="8229600" cy="2500331"/>
          </a:xfrm>
        </p:spPr>
        <p:txBody>
          <a:bodyPr/>
          <a:lstStyle/>
          <a:p>
            <a:endParaRPr lang="ru-RU" dirty="0" smtClean="0"/>
          </a:p>
          <a:p>
            <a:pPr algn="just"/>
            <a:r>
              <a:rPr lang="ru-RU" sz="1600" dirty="0" smtClean="0"/>
              <a:t>С 4 по 25 августа 2013 года 60 воспитанников Школы прошли Спортивные сборы на базе Детского спортивно-оздоровительного комплекса «Жемчужина", расположенного в районе г.Одессы (Украина). На сборах с юными спортсменами проводились специализированные и обще-физкультурные занятия на оборудованных площадках, в залах и на море; экскурсионные и развлекательные мероприятия.</a:t>
            </a:r>
          </a:p>
          <a:p>
            <a:pPr algn="just"/>
            <a:r>
              <a:rPr lang="en-US" sz="1600" dirty="0" smtClean="0"/>
              <a:t>3 </a:t>
            </a:r>
            <a:r>
              <a:rPr lang="ru-RU" sz="1600" dirty="0" smtClean="0"/>
              <a:t>сентября в зале в г. Дмитров на стадионе </a:t>
            </a:r>
            <a:r>
              <a:rPr lang="en-US" sz="1600" dirty="0" smtClean="0"/>
              <a:t>«</a:t>
            </a:r>
            <a:r>
              <a:rPr lang="ru-RU" sz="1600" dirty="0" smtClean="0"/>
              <a:t>Локомотив</a:t>
            </a:r>
            <a:r>
              <a:rPr lang="en-US" sz="1600" dirty="0" smtClean="0"/>
              <a:t>»</a:t>
            </a:r>
            <a:r>
              <a:rPr lang="ru-RU" sz="1600" dirty="0" smtClean="0"/>
              <a:t> прошел Фестиваль </a:t>
            </a:r>
            <a:r>
              <a:rPr lang="en-US" sz="1600" dirty="0" smtClean="0"/>
              <a:t>«</a:t>
            </a:r>
            <a:r>
              <a:rPr lang="ru-RU" sz="1600" dirty="0" smtClean="0"/>
              <a:t>Волейбол – игра единства</a:t>
            </a:r>
            <a:r>
              <a:rPr lang="en-US" sz="1600" dirty="0" smtClean="0"/>
              <a:t>». </a:t>
            </a:r>
            <a:r>
              <a:rPr lang="ru-RU" sz="1600" dirty="0" smtClean="0"/>
              <a:t>В празднике приняли участие более 300 детей и родителей.</a:t>
            </a:r>
          </a:p>
          <a:p>
            <a:endParaRPr lang="ru-RU" sz="1600" dirty="0"/>
          </a:p>
        </p:txBody>
      </p:sp>
      <p:pic>
        <p:nvPicPr>
          <p:cNvPr id="2050" name="Picture 2" descr="C:\Users\glukhih.olga\Desktop\Лагерь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3422761" cy="2278063"/>
          </a:xfrm>
          <a:prstGeom prst="rect">
            <a:avLst/>
          </a:prstGeom>
          <a:noFill/>
        </p:spPr>
      </p:pic>
      <p:pic>
        <p:nvPicPr>
          <p:cNvPr id="7" name="Содержимое 6" descr="C:\Users\glukhih.olga\AppData\Local\Microsoft\Windows\Temporary Internet Files\Content.Outlook\HJEFD628\вся команда зал 2 -- копия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357298"/>
            <a:ext cx="3650742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пекс">
  <a:themeElements>
    <a:clrScheme name="Апекс 1">
      <a:dk1>
        <a:srgbClr val="69676D"/>
      </a:dk1>
      <a:lt1>
        <a:srgbClr val="FFFFFF"/>
      </a:lt1>
      <a:dk2>
        <a:srgbClr val="000000"/>
      </a:dk2>
      <a:lt2>
        <a:srgbClr val="C9C2D1"/>
      </a:lt2>
      <a:accent1>
        <a:srgbClr val="CEB966"/>
      </a:accent1>
      <a:accent2>
        <a:srgbClr val="9CB084"/>
      </a:accent2>
      <a:accent3>
        <a:srgbClr val="AAAAAA"/>
      </a:accent3>
      <a:accent4>
        <a:srgbClr val="DADADA"/>
      </a:accent4>
      <a:accent5>
        <a:srgbClr val="E3D9B8"/>
      </a:accent5>
      <a:accent6>
        <a:srgbClr val="8D9F77"/>
      </a:accent6>
      <a:hlink>
        <a:srgbClr val="410082"/>
      </a:hlink>
      <a:folHlink>
        <a:srgbClr val="932968"/>
      </a:folHlink>
    </a:clrScheme>
    <a:fontScheme name="Апекс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Апекс 1">
        <a:dk1>
          <a:srgbClr val="69676D"/>
        </a:dk1>
        <a:lt1>
          <a:srgbClr val="FFFFFF"/>
        </a:lt1>
        <a:dk2>
          <a:srgbClr val="000000"/>
        </a:dk2>
        <a:lt2>
          <a:srgbClr val="C9C2D1"/>
        </a:lt2>
        <a:accent1>
          <a:srgbClr val="CEB966"/>
        </a:accent1>
        <a:accent2>
          <a:srgbClr val="9CB084"/>
        </a:accent2>
        <a:accent3>
          <a:srgbClr val="AAAAAA"/>
        </a:accent3>
        <a:accent4>
          <a:srgbClr val="DADADA"/>
        </a:accent4>
        <a:accent5>
          <a:srgbClr val="E3D9B8"/>
        </a:accent5>
        <a:accent6>
          <a:srgbClr val="8D9F77"/>
        </a:accent6>
        <a:hlink>
          <a:srgbClr val="410082"/>
        </a:hlink>
        <a:folHlink>
          <a:srgbClr val="93296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1325</Words>
  <Application>Microsoft Office PowerPoint</Application>
  <PresentationFormat>Экран (4:3)</PresentationFormat>
  <Paragraphs>167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БЛАГОТВОРИТЕЛЬНЫЙ ФОНД «ВЫМПЕЛ»</vt:lpstr>
      <vt:lpstr>Слайд 2</vt:lpstr>
      <vt:lpstr>Добровольные взносы</vt:lpstr>
      <vt:lpstr>Программа «Спорт в жизнь» 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«Волейбольный клуб МБМ»</vt:lpstr>
      <vt:lpstr>«Волейбольный клуб МБМ»</vt:lpstr>
      <vt:lpstr>«Волейбольный клуб МБМ»  </vt:lpstr>
      <vt:lpstr>Спортивный клуб имени Михаила Серегина</vt:lpstr>
      <vt:lpstr>Спортивный клуб имени Михаила Серегина</vt:lpstr>
      <vt:lpstr>Спортивный клуб имени Михаила Серегина</vt:lpstr>
      <vt:lpstr>Спортивный клуб имени Михаила Серегина</vt:lpstr>
      <vt:lpstr>Программа «Спорт в жизнь» </vt:lpstr>
      <vt:lpstr>Программа «Спорт в жизнь»</vt:lpstr>
      <vt:lpstr>Программа «Подари будущее»</vt:lpstr>
      <vt:lpstr>ГБОУ «Удомельский детский дом»</vt:lpstr>
      <vt:lpstr>Программа «Подари будущее»</vt:lpstr>
      <vt:lpstr>Программа «Подари будущее»</vt:lpstr>
      <vt:lpstr>Поселок Уршельский Владимирской области</vt:lpstr>
      <vt:lpstr>Поселок Уршельский Владимирской области</vt:lpstr>
      <vt:lpstr>Программа «Луч веры»</vt:lpstr>
      <vt:lpstr>Программа «Сыны Отечества»</vt:lpstr>
      <vt:lpstr>Программа «Сыны Отечества»</vt:lpstr>
      <vt:lpstr>Программа «Страна души»</vt:lpstr>
      <vt:lpstr>Программа «Открытый мир»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«ВЫМПЕЛ»</dc:title>
  <dc:creator>765</dc:creator>
  <cp:lastModifiedBy>www.PHILka.RU</cp:lastModifiedBy>
  <cp:revision>268</cp:revision>
  <dcterms:created xsi:type="dcterms:W3CDTF">2013-07-20T13:14:38Z</dcterms:created>
  <dcterms:modified xsi:type="dcterms:W3CDTF">2014-03-19T12:52:52Z</dcterms:modified>
</cp:coreProperties>
</file>